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68" r:id="rId15"/>
    <p:sldId id="269" r:id="rId16"/>
    <p:sldId id="270" r:id="rId17"/>
    <p:sldId id="273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8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E9B4-6513-45A7-88FC-609BA58EF109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966F-784A-4BF1-A2BC-85C11718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74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E9B4-6513-45A7-88FC-609BA58EF109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966F-784A-4BF1-A2BC-85C11718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0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E9B4-6513-45A7-88FC-609BA58EF109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966F-784A-4BF1-A2BC-85C11718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64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E9B4-6513-45A7-88FC-609BA58EF109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966F-784A-4BF1-A2BC-85C11718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406900"/>
            <a:ext cx="10515600" cy="136207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06713"/>
            <a:ext cx="10515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E9B4-6513-45A7-88FC-609BA58EF109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966F-784A-4BF1-A2BC-85C11718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0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E9B4-6513-45A7-88FC-609BA58EF109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966F-784A-4BF1-A2BC-85C11718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7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35113"/>
            <a:ext cx="515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74875"/>
            <a:ext cx="515620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535113"/>
            <a:ext cx="5157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74875"/>
            <a:ext cx="5157787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E9B4-6513-45A7-88FC-609BA58EF109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966F-784A-4BF1-A2BC-85C11718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8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E9B4-6513-45A7-88FC-609BA58EF109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966F-784A-4BF1-A2BC-85C11718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98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E9B4-6513-45A7-88FC-609BA58EF109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966F-784A-4BF1-A2BC-85C11718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1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63" y="685800"/>
            <a:ext cx="63007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" y="1846263"/>
            <a:ext cx="4013200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E9B4-6513-45A7-88FC-609BA58EF109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966F-784A-4BF1-A2BC-85C11718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7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4800600"/>
            <a:ext cx="7177088" cy="566738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685800"/>
            <a:ext cx="7177088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5075" y="5367338"/>
            <a:ext cx="7177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E9B4-6513-45A7-88FC-609BA58EF109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966F-784A-4BF1-A2BC-85C11718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1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086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DE9B4-6513-45A7-88FC-609BA58EF109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D966F-784A-4BF1-A2BC-85C11718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0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выпускной квалификационной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ВКРБ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45.03.02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и прикладная лингвистика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Ð°ÑÑÐ½Ð¾-ÑÑÐµÐ±Ð½ÑÐ¹ ÐºÐ¾Ð¼Ð¿Ð»ÐµÐºÑ Ð¤Ð£ÐÐÐÐÐÐÐ¢ÐÐÐ¬ÐÐ«Ð ÐÐÐ£ÐÐ ÐÐÐ¢Ð£ Ð¸Ð¼.Ð.Ð­.ÐÐ°ÑÐ¼Ð°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768" y="391727"/>
            <a:ext cx="1280297" cy="128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0" y="510703"/>
            <a:ext cx="10001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4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967" y="1195938"/>
            <a:ext cx="10814785" cy="566206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вопроса и его современного состояния, обзор литературы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исследуемой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теме, представление различных точек зрения и обоснование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позиций автора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исследования, анализ и классификацию используемого материала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избранной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студентом методики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теоретических и (или) экспериментальных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исследований, методов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оценку результатов исследований, включающих оценку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полноты решения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поставленной задачи и предложения по дальнейшим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 работ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оценку достоверности полученных результатов и их сравнение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аналогичными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отечественных и зарубежных работ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каждой главы следует обобщить материал в соответствии с целями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сформулировать выводы и достигнутые результаты.</a:t>
            </a:r>
          </a:p>
          <a:p>
            <a:endParaRPr lang="ru-RU" dirty="0"/>
          </a:p>
        </p:txBody>
      </p:sp>
      <p:pic>
        <p:nvPicPr>
          <p:cNvPr id="4" name="Picture 2" descr="ÐÐ°ÑÑÐ½Ð¾-ÑÑÐµÐ±Ð½ÑÐ¹ ÐºÐ¾Ð¼Ð¿Ð»ÐµÐºÑ Ð¤Ð£ÐÐÐÐÐÐÐ¢ÐÐÐ¬ÐÐ«Ð ÐÐÐ£ÐÐ ÐÐÐ¢Ð£ Ð¸Ð¼.Ð.Ð­.ÐÐ°ÑÐ¼Ð°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531" y="177821"/>
            <a:ext cx="1206157" cy="120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362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заключении логически последовательно излагаются теоретические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выводы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предложения, к которым пришел студент в результате проделанной работы.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Пишется заключение в виде тезисов (по пунктам). Выводы должны быть краткими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четкими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дающими полное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содержании, значимости, обоснованности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эффективности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выполненной работы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109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514" y="274638"/>
            <a:ext cx="10853286" cy="117084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447" y="1445478"/>
            <a:ext cx="10515600" cy="4351337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включать изученную и использованную в ВКРБ литературу.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информации в списке должно содержать 15-20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наименований, ссылки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которые имеются в тексте расчетно-пояснительной записки. В списке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должна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указана нормативная литература, учебные и научные издания, в том числе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обязательно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электронно-библиотечной системы и могут быть труды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 Университета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статьи из профессиональной периодической печати.</a:t>
            </a:r>
          </a:p>
        </p:txBody>
      </p:sp>
    </p:spTree>
    <p:extLst>
      <p:ext uri="{BB962C8B-B14F-4D97-AF65-F5344CB8AC3E}">
        <p14:creationId xmlns:p14="http://schemas.microsoft.com/office/powerpoint/2010/main" val="1150202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должны показать знакомство с основными отечественными и зарубежными работами в исследуемой области, включая работы последних 15 лет.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336" y="1417209"/>
            <a:ext cx="8777606" cy="49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83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62" y="173255"/>
            <a:ext cx="10660781" cy="1039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(список использованных источников) оформляется по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957" y="1212783"/>
            <a:ext cx="10030586" cy="56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97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Приложения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следует выносить вспомогательный материал, связанный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выполненной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ВКРБ, который при включении в основную часть работы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загромождает текст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вспомогательному материалу относятся: справочные материалы,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программ, иллюстрации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и т.п.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73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(иллюстративная) часть ВКРБ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(иллюстративный) материал является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ВКРБ.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должен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органично увязан с содержанием работы и в наглядной форме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иллюстрировать ее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положения. Необходимое количество, состав и содержание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графического материала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конкретном случае определяется выпускающей кафедрой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руководителем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ВКРБ.</a:t>
            </a:r>
          </a:p>
        </p:txBody>
      </p:sp>
    </p:spTree>
    <p:extLst>
      <p:ext uri="{BB962C8B-B14F-4D97-AF65-F5344CB8AC3E}">
        <p14:creationId xmlns:p14="http://schemas.microsoft.com/office/powerpoint/2010/main" val="3122333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76387" cy="85133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Оптимизация коммуникативной функции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746051"/>
              </p:ext>
            </p:extLst>
          </p:nvPr>
        </p:nvGraphicFramePr>
        <p:xfrm>
          <a:off x="-16042" y="771127"/>
          <a:ext cx="12060195" cy="68579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0359"/>
                <a:gridCol w="9909836"/>
              </a:tblGrid>
              <a:tr h="1150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теория перевода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Лексические трансформации при переводе технических текстов с английского на русский язык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Структурные трансформации терминов аэрокосмической отрасли при переводе с английского на русский язык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Переводческие трансформации при переводе с русского на английский язык научно-технических текстов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Трудности перевода идиоматических выражений с английского языка на русский на базе научной литературы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машинный перевод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Сопоставление машинного и ручного переводов технического текста с английского на русский язык</a:t>
                      </a:r>
                      <a:endParaRPr lang="ru-RU" sz="1600" dirty="0"/>
                    </a:p>
                  </a:txBody>
                  <a:tcPr/>
                </a:tc>
              </a:tr>
              <a:tr h="10274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лингводидактика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обучающей платформы по изучению фонетического строя сербского языка для русскоговорящих</a:t>
                      </a:r>
                    </a:p>
                    <a:p>
                      <a:r>
                        <a:rPr lang="ru-RU" sz="1400" dirty="0" smtClean="0"/>
                        <a:t>Создание панорамных 3Dпостеровдля </a:t>
                      </a:r>
                      <a:r>
                        <a:rPr lang="ru-RU" sz="1400" dirty="0" err="1" smtClean="0"/>
                        <a:t>обученияанглийскому</a:t>
                      </a:r>
                      <a:r>
                        <a:rPr lang="ru-RU" sz="1400" dirty="0" smtClean="0"/>
                        <a:t> языку для профессиональных целей студентов инженерных специальностей</a:t>
                      </a:r>
                    </a:p>
                    <a:p>
                      <a:r>
                        <a:rPr lang="ru-RU" sz="1400" dirty="0" smtClean="0"/>
                        <a:t>Создание библиотеки мультимедийных материалов для обучения английскому языку студентов-экономистов(на примере онлайн-пособия «Управление инновационными проектами»)</a:t>
                      </a:r>
                    </a:p>
                    <a:p>
                      <a:r>
                        <a:rPr lang="ru-RU" sz="1400" dirty="0" smtClean="0"/>
                        <a:t>Создание мультимедийного курса упражнений по фонетике современного американского английского языка</a:t>
                      </a:r>
                    </a:p>
                    <a:p>
                      <a:r>
                        <a:rPr lang="ru-RU" sz="1400" dirty="0" smtClean="0"/>
                        <a:t>Применение информационных технологий как средства повышения мотивации обучающихся английскому языку</a:t>
                      </a:r>
                    </a:p>
                    <a:p>
                      <a:r>
                        <a:rPr lang="ru-RU" sz="1400" dirty="0" smtClean="0"/>
                        <a:t>Составление мультимедийного пособия по курсу «Основы теоретической и прикладной лингвистики»</a:t>
                      </a:r>
                    </a:p>
                    <a:p>
                      <a:r>
                        <a:rPr lang="ru-RU" sz="1400" dirty="0" smtClean="0"/>
                        <a:t>Создание интерактивного мультимедийного пособия для изучения иностранного языка</a:t>
                      </a:r>
                    </a:p>
                    <a:p>
                      <a:r>
                        <a:rPr lang="ru-RU" sz="1400" dirty="0" smtClean="0"/>
                        <a:t>Сравнительно-сопоставительное описание методических стратегий обучения иностранным языкам </a:t>
                      </a:r>
                      <a:r>
                        <a:rPr lang="ru-RU" sz="1400" dirty="0" err="1" smtClean="0"/>
                        <a:t>билингвов</a:t>
                      </a:r>
                      <a:r>
                        <a:rPr lang="ru-RU" sz="1400" dirty="0" smtClean="0"/>
                        <a:t> детского и взрослого возраста</a:t>
                      </a:r>
                    </a:p>
                    <a:p>
                      <a:r>
                        <a:rPr lang="ru-RU" sz="1400" dirty="0" smtClean="0"/>
                        <a:t>Специфика использования мнемонических приёмов в изучении китайского языка</a:t>
                      </a:r>
                    </a:p>
                    <a:p>
                      <a:r>
                        <a:rPr lang="ru-RU" sz="1400" i="1" dirty="0" smtClean="0"/>
                        <a:t>Обучение глухих студентов иностранному языку</a:t>
                      </a:r>
                    </a:p>
                    <a:p>
                      <a:r>
                        <a:rPr lang="en-US" sz="1400" i="1" dirty="0" smtClean="0"/>
                        <a:t>Developing a Moodle Stylistics Course based on Research into Obsolete Words</a:t>
                      </a:r>
                      <a:endParaRPr lang="ru-RU" sz="1400" i="1" dirty="0"/>
                    </a:p>
                  </a:txBody>
                  <a:tcPr/>
                </a:tc>
              </a:tr>
              <a:tr h="19280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теория и практика информационно-поисковых систем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Влияние композиционной структуры текстов на информационный поиск (на примере текстов стандартов)</a:t>
                      </a:r>
                    </a:p>
                    <a:p>
                      <a:r>
                        <a:rPr lang="ru-RU" sz="1600" dirty="0" smtClean="0"/>
                        <a:t>Влияние синонимии на информационный поиск</a:t>
                      </a:r>
                    </a:p>
                    <a:p>
                      <a:r>
                        <a:rPr lang="ru-RU" sz="1600" dirty="0" smtClean="0"/>
                        <a:t>Сетевой этикет и его отражение в информационном </a:t>
                      </a:r>
                      <a:r>
                        <a:rPr lang="ru-RU" sz="1600" dirty="0" smtClean="0"/>
                        <a:t>поиске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1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433" y="365125"/>
            <a:ext cx="11435255" cy="1179897"/>
          </a:xfrm>
          <a:solidFill>
            <a:schemeClr val="accent2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Оптимизация социальной функции языка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41434" y="1545022"/>
          <a:ext cx="11435255" cy="5023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45680"/>
                <a:gridCol w="7889575"/>
              </a:tblGrid>
              <a:tr h="167464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социолингвистика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Социолингвистический анализ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</a:rPr>
                        <a:t>феминитивов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 в современном русском языке на основе сравнения с испанским и английским языками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464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теория воздействия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Технологии речевого воздействия и манипулирования в современном политическом дискурсе</a:t>
                      </a:r>
                    </a:p>
                    <a:p>
                      <a:r>
                        <a:rPr lang="ru-RU" sz="1800" dirty="0" smtClean="0"/>
                        <a:t>Средства убеждения читателя англоязычной прессы</a:t>
                      </a:r>
                      <a:endParaRPr lang="ru-RU" sz="1800" dirty="0"/>
                    </a:p>
                  </a:txBody>
                  <a:tcPr/>
                </a:tc>
              </a:tr>
              <a:tr h="167464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политическая лингвистика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Сравнение технологий контент-анализа политического дискурса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5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789" y="238897"/>
            <a:ext cx="10906897" cy="1062681"/>
          </a:xfrm>
          <a:solidFill>
            <a:schemeClr val="accent2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Оптимизация гносеологической функции 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87178" y="1622853"/>
          <a:ext cx="11587657" cy="43331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6704"/>
                <a:gridCol w="8800953"/>
              </a:tblGrid>
              <a:tr h="204298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лексикология и лексикография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Сопоставление русских фразеологизмов, пословиц и поговорок с их сербскими эквивалентами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Составление глоссария по прикладной лингвистике для использования в современных CAT-системах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Особенности употребления неологизмов в интернет-СМИ Китая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Арабизмы и англицизмы современного испанского языка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Идиомы, отражающие традицию и культуру английского языка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9011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терминология и </a:t>
                      </a:r>
                      <a:r>
                        <a:rPr lang="ru-RU" sz="2800" b="1" dirty="0" err="1" smtClean="0">
                          <a:solidFill>
                            <a:schemeClr val="tx1"/>
                          </a:solidFill>
                        </a:rPr>
                        <a:t>терминография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Моделирование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идеографического глоссария по складскому оборудованию и технике для складов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Буквенные аббревиатуры в профессиональной терминологии (на примере спортивных танцев)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Способы словообразования современной технический терминологии</a:t>
                      </a:r>
                    </a:p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Словари терминов в автомобильной промышленности</a:t>
                      </a:r>
                    </a:p>
                    <a:p>
                      <a:r>
                        <a:rPr lang="ru-RU" sz="1800" b="0" i="0" dirty="0" smtClean="0">
                          <a:solidFill>
                            <a:schemeClr val="tx1"/>
                          </a:solidFill>
                        </a:rPr>
                        <a:t>Базовые концепты в авиационной терминологии на материале русского и английского языков</a:t>
                      </a:r>
                      <a:endParaRPr lang="ru-RU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7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016" y="1441922"/>
            <a:ext cx="10332742" cy="47583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должна решаться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научная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требованию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соответствуют научные обзоры, работы реферативного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Требованию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полностью удовлетворяют работы, задачей которых является экспериментальная проверка результатов уже существующих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исследований, а также проведение исследований, аналогичных существующим, 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другом материале (другой язык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другой жанр, текст, или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текстов),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это исследование сопровождается сравнительным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анализом своих и чужих результатов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ВКРБ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построена так, чтобы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 имел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использованному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материалу. В ВКРБ должен приводиться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сам материал (например, в приложении), либо ссылки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источники. </a:t>
            </a:r>
          </a:p>
        </p:txBody>
      </p:sp>
    </p:spTree>
    <p:extLst>
      <p:ext uri="{BB962C8B-B14F-4D97-AF65-F5344CB8AC3E}">
        <p14:creationId xmlns:p14="http://schemas.microsoft.com/office/powerpoint/2010/main" val="2871453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827" y="117991"/>
            <a:ext cx="9745362" cy="71403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Оптимизаци</a:t>
            </a:r>
            <a:r>
              <a:rPr lang="ru-RU" b="1" dirty="0">
                <a:solidFill>
                  <a:schemeClr val="bg1"/>
                </a:solidFill>
              </a:rPr>
              <a:t>я</a:t>
            </a:r>
            <a:r>
              <a:rPr lang="ru-RU" b="1" dirty="0" smtClean="0">
                <a:solidFill>
                  <a:schemeClr val="bg1"/>
                </a:solidFill>
              </a:rPr>
              <a:t> когнитивной функции 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85633"/>
              </p:ext>
            </p:extLst>
          </p:nvPr>
        </p:nvGraphicFramePr>
        <p:xfrm>
          <a:off x="0" y="1143772"/>
          <a:ext cx="12192000" cy="57142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5286"/>
                <a:gridCol w="9296714"/>
              </a:tblGrid>
              <a:tr h="245349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Компьютерная лингвистика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smtClean="0">
                          <a:solidFill>
                            <a:schemeClr val="tx1"/>
                          </a:solidFill>
                        </a:rPr>
                        <a:t>Актуализация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грамматики старых сербских текстов с использованием </a:t>
                      </a:r>
                      <a:r>
                        <a:rPr lang="ru-RU" sz="1800" b="0" smtClean="0">
                          <a:solidFill>
                            <a:schemeClr val="tx1"/>
                          </a:solidFill>
                        </a:rPr>
                        <a:t>компьютерных технологий</a:t>
                      </a:r>
                    </a:p>
                    <a:p>
                      <a:r>
                        <a:rPr lang="ru-RU" sz="1800" b="0" smtClean="0">
                          <a:solidFill>
                            <a:schemeClr val="tx1"/>
                          </a:solidFill>
                        </a:rPr>
                        <a:t>Особенности создания и функционирования текстов в сети Интернет</a:t>
                      </a:r>
                    </a:p>
                    <a:p>
                      <a:r>
                        <a:rPr lang="ru-RU" sz="1800" b="0" smtClean="0">
                          <a:solidFill>
                            <a:schemeClr val="tx1"/>
                          </a:solidFill>
                        </a:rPr>
                        <a:t>Использование триграмм при автоматическом распознавании речи</a:t>
                      </a:r>
                    </a:p>
                    <a:p>
                      <a:r>
                        <a:rPr lang="ru-RU" sz="1800" b="0" smtClean="0">
                          <a:solidFill>
                            <a:schemeClr val="tx1"/>
                          </a:solidFill>
                        </a:rPr>
                        <a:t>Исследование морфемной структуры слова при помощи конечных автоматов</a:t>
                      </a:r>
                    </a:p>
                    <a:p>
                      <a:r>
                        <a:rPr lang="ru-RU" sz="1800" b="0" smtClean="0">
                          <a:solidFill>
                            <a:schemeClr val="tx1"/>
                          </a:solidFill>
                        </a:rPr>
                        <a:t>Использование нейронных сетей при анализе тональности письменного текста</a:t>
                      </a:r>
                    </a:p>
                    <a:p>
                      <a:r>
                        <a:rPr lang="ru-RU" sz="1800" b="0" smtClean="0">
                          <a:solidFill>
                            <a:schemeClr val="tx1"/>
                          </a:solidFill>
                        </a:rPr>
                        <a:t>Анализ тональности текста: сравнение современных методов компьютерной лингвистики и традиционного подхода</a:t>
                      </a:r>
                    </a:p>
                    <a:p>
                      <a:r>
                        <a:rPr lang="ru-RU" sz="1800" b="0" i="1" smtClean="0">
                          <a:solidFill>
                            <a:schemeClr val="tx1"/>
                          </a:solidFill>
                        </a:rPr>
                        <a:t>Лингвистические проблемы автоматического распознавания речи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862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Лингвистическая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экспертиза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</a:t>
                      </a:r>
                    </a:p>
                    <a:p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</a:tr>
              <a:tr h="113912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Психолингвистика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smtClean="0"/>
                        <a:t>Общее недоразвитие речи как проблема современного информационного общества: лингводидактический аспект</a:t>
                      </a:r>
                    </a:p>
                    <a:p>
                      <a:r>
                        <a:rPr lang="ru-RU" sz="1800" smtClean="0"/>
                        <a:t>Психолингвистические особенности речевой деятельности детей и взрослых с диагнозом «шизофрения»</a:t>
                      </a:r>
                      <a:endParaRPr lang="ru-RU" sz="1800" dirty="0"/>
                    </a:p>
                  </a:txBody>
                  <a:tcPr/>
                </a:tc>
              </a:tr>
              <a:tr h="114222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Квантитативная лингвистика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Лингвостатистическое</a:t>
                      </a:r>
                      <a:r>
                        <a:rPr lang="ru-RU" sz="1800" dirty="0" smtClean="0"/>
                        <a:t> исследование аэрокосмической терминологии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6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Процедура </a:t>
            </a:r>
            <a:r>
              <a:rPr lang="ru-RU" dirty="0" smtClean="0"/>
              <a:t>защиты: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защищающегося (10–15 минут), в котором излагается основное содержание работы и полученные результаты;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защищающемуся со стороны присутствующих;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научного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рецензентов;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защищающегося на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всех желающих и ответы защищающегося на замечания выступавших;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заключительное выступление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защищающегося;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аттестационной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об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ВКРБ.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качественного и понятного представления работы в большинстве случаев необходим раздаточный материал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презентация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108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9232" y="2751440"/>
            <a:ext cx="5469925" cy="8649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94" y="708411"/>
            <a:ext cx="1000125" cy="1190625"/>
          </a:xfrm>
          <a:prstGeom prst="rect">
            <a:avLst/>
          </a:prstGeom>
        </p:spPr>
      </p:pic>
      <p:pic>
        <p:nvPicPr>
          <p:cNvPr id="5" name="Picture 2" descr="ÐÐ°ÑÑÐ½Ð¾-ÑÑÐµÐ±Ð½ÑÐ¹ ÐºÐ¾Ð¼Ð¿Ð»ÐµÐºÑ Ð¤Ð£ÐÐÐÐÐÐÐ¢ÐÐÐ¬ÐÐ«Ð ÐÐÐ£ÐÐ ÐÐÐ¢Ð£ Ð¸Ð¼.Ð.Ð­.ÐÐ°ÑÐ¼Ð°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059" y="692879"/>
            <a:ext cx="1206157" cy="120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23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работы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811" y="1366787"/>
            <a:ext cx="10663989" cy="54912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Расчетно-пояснительная записка 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титульный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(бланк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титульного листа выдается выпускающей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кафедрой (Л4))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выполнение ВКРБ, бланк задания выдается выпускающей кафедрой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календарный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на выполнение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ВКРБ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аннотация;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содержание (оглавление);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список обозначений и сокращений (при необходимости);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введение;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(разделы)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(выводы по выполненной работе);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список использованных источников;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приложения.</a:t>
            </a: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(иллюстративная) часть содержит графические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ВКРБ (чертежи, схемы, слайды и т.п.).</a:t>
            </a:r>
          </a:p>
        </p:txBody>
      </p:sp>
      <p:pic>
        <p:nvPicPr>
          <p:cNvPr id="4" name="Picture 2" descr="ÐÐ°ÑÑÐ½Ð¾-ÑÑÐµÐ±Ð½ÑÐ¹ ÐºÐ¾Ð¼Ð¿Ð»ÐµÐºÑ Ð¤Ð£ÐÐÐÐÐÐÐ¢ÐÐÐ¬ÐÐ«Ð ÐÐÐ£ÐÐ ÐÐÐ¢Ð£ Ð¸Ð¼.Ð.Ð­.ÐÐ°ÑÐ¼Ð°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384" y="95165"/>
            <a:ext cx="1206157" cy="120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05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157" y="2290420"/>
            <a:ext cx="1051560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должна в кратком виде, в объеме до одной страницы, отражать цель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объект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ВКРБ, полученные результаты и новизну, область применения, данные об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объеме работы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количестве разделов, иллюстраций, таблиц, приложений,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использованных источников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Желателен перевод аннотации на английский (иностранный) язык.</a:t>
            </a:r>
          </a:p>
        </p:txBody>
      </p:sp>
      <p:pic>
        <p:nvPicPr>
          <p:cNvPr id="4" name="Picture 2" descr="ÐÐ°ÑÑÐ½Ð¾-ÑÑÐµÐ±Ð½ÑÐ¹ ÐºÐ¾Ð¼Ð¿Ð»ÐµÐºÑ Ð¤Ð£ÐÐÐÐÐÐÐ¢ÐÐÐ¬ÐÐ«Ð ÐÐÐ£ÐÐ ÐÐÐ¢Ð£ Ð¸Ð¼.Ð.Ð­.ÐÐ°ÑÐ¼Ð°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41" y="334340"/>
            <a:ext cx="1206157" cy="120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4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2505"/>
            <a:ext cx="11848699" cy="117428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Автоматическое извлечение информации 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субъектах экономической деятельности из текстов коммерческих контрактов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011" y="1366787"/>
            <a:ext cx="11463688" cy="5491214"/>
          </a:xfrm>
        </p:spPr>
        <p:txBody>
          <a:bodyPr>
            <a:noAutofit/>
          </a:bodyPr>
          <a:lstStyle/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Данная </a:t>
            </a:r>
            <a:r>
              <a:rPr lang="ru-RU" sz="2000" dirty="0"/>
              <a:t>работа </a:t>
            </a:r>
            <a:r>
              <a:rPr lang="ru-RU" sz="2000" b="1" dirty="0"/>
              <a:t>посвящена</a:t>
            </a:r>
            <a:r>
              <a:rPr lang="ru-RU" sz="2000" dirty="0"/>
              <a:t> автоматическому извлечению информации о </a:t>
            </a:r>
            <a:r>
              <a:rPr lang="ru-RU" sz="2000" dirty="0" smtClean="0"/>
              <a:t>субъектах экономической деятельности из текстов коммерческих контрактов. </a:t>
            </a:r>
            <a:r>
              <a:rPr lang="ru-RU" sz="2000" b="1" dirty="0" smtClean="0"/>
              <a:t>Цель работы</a:t>
            </a:r>
            <a:r>
              <a:rPr lang="ru-RU" sz="2000" dirty="0" smtClean="0"/>
              <a:t> – разработка автоматического извлечения информации </a:t>
            </a:r>
            <a:r>
              <a:rPr lang="ru-RU" sz="2000" dirty="0" smtClean="0"/>
              <a:t>о субъектах экономической деятельности, </a:t>
            </a:r>
            <a:r>
              <a:rPr lang="ru-RU" sz="2000" dirty="0" smtClean="0"/>
              <a:t>а также анализ информации на основе теории семантического поля. </a:t>
            </a:r>
            <a:r>
              <a:rPr lang="ru-RU" sz="2000" b="1" dirty="0" smtClean="0"/>
              <a:t>Объектом</a:t>
            </a:r>
            <a:r>
              <a:rPr lang="ru-RU" sz="2000" dirty="0" smtClean="0"/>
              <a:t> исследования служат </a:t>
            </a:r>
            <a:r>
              <a:rPr lang="ru-RU" sz="2000" dirty="0" smtClean="0"/>
              <a:t>коммерческие контракты….</a:t>
            </a:r>
          </a:p>
          <a:p>
            <a:pPr algn="just"/>
            <a:r>
              <a:rPr lang="ru-RU" sz="2000" b="1" dirty="0" smtClean="0"/>
              <a:t>Актуальность</a:t>
            </a:r>
            <a:r>
              <a:rPr lang="ru-RU" sz="2000" dirty="0" smtClean="0"/>
              <a:t> исследования обусловлена тем, что в настоящее время автоматическая обработка естественного языка (</a:t>
            </a:r>
            <a:r>
              <a:rPr lang="ru-RU" sz="2000" dirty="0" err="1" smtClean="0"/>
              <a:t>Natural</a:t>
            </a:r>
            <a:r>
              <a:rPr lang="ru-RU" sz="2000" dirty="0" smtClean="0"/>
              <a:t> </a:t>
            </a:r>
            <a:r>
              <a:rPr lang="ru-RU" sz="2000" dirty="0" err="1" smtClean="0"/>
              <a:t>Language</a:t>
            </a:r>
            <a:r>
              <a:rPr lang="ru-RU" sz="2000" dirty="0" smtClean="0"/>
              <a:t> </a:t>
            </a:r>
            <a:r>
              <a:rPr lang="ru-RU" sz="2000" dirty="0" err="1" smtClean="0"/>
              <a:t>Processing</a:t>
            </a:r>
            <a:r>
              <a:rPr lang="ru-RU" sz="2000" dirty="0" smtClean="0"/>
              <a:t>) используется во всех сферах жизни общества. Автоматизация анализа больших объемов данных не только позволяет ускорить процесс, но и предоставляет средства, необходимые для хранения и визуализации информации. </a:t>
            </a:r>
            <a:r>
              <a:rPr lang="ru-RU" sz="2000" b="1" dirty="0" smtClean="0"/>
              <a:t>Результатом работы является </a:t>
            </a:r>
            <a:r>
              <a:rPr lang="ru-RU" sz="2000" dirty="0" smtClean="0"/>
              <a:t>программный продукт (электронное приложение), позволяющий автоматически извлекать информацию о субъектах экономической деятельности из текстов контактов. Программа автоматически определяет номинации субъектов, распределяя их в кластеры. Приложение также упрощает и ускоряет контент-анализ данных, так как предоставляет пользователю разметку предложений, в которых упоминается субъект экономических отношений, а также ключевую информацию, используя морфологические критерии… </a:t>
            </a:r>
          </a:p>
          <a:p>
            <a:pPr algn="just"/>
            <a:r>
              <a:rPr lang="ru-RU" sz="2000" b="1" dirty="0" smtClean="0"/>
              <a:t>Работа </a:t>
            </a:r>
            <a:r>
              <a:rPr lang="ru-RU" sz="2000" b="1" dirty="0" smtClean="0"/>
              <a:t>состоит </a:t>
            </a:r>
            <a:r>
              <a:rPr lang="ru-RU" sz="2000" b="1" dirty="0"/>
              <a:t>из </a:t>
            </a:r>
            <a:r>
              <a:rPr lang="ru-RU" sz="2000" dirty="0" smtClean="0"/>
              <a:t>введения</a:t>
            </a:r>
            <a:r>
              <a:rPr lang="ru-RU" sz="2000" dirty="0"/>
              <a:t>, двух глав, списка литературы, включающего 2</a:t>
            </a:r>
            <a:r>
              <a:rPr lang="ru-RU" sz="2000" dirty="0" smtClean="0"/>
              <a:t>7 наименований</a:t>
            </a:r>
            <a:r>
              <a:rPr lang="ru-RU" sz="2000" dirty="0"/>
              <a:t>, а также приложения.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173093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0863"/>
            <a:ext cx="4532870" cy="4472845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содержании приводится перечень частей и разделов ВКРБ с указанием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номеров страниц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которых начинается каждый элемент работы.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644" y="518675"/>
            <a:ext cx="3967452" cy="562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46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767" y="1463041"/>
            <a:ext cx="11405936" cy="48800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введении обосновывается выбор темы, определяемый ее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актуальностью; формулируется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и круг вопросов, необходимых для ее решения; определяется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ее разделением на взаимосвязанный комплекс задач, подлежащих решению,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раскрытия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темы; указываются объект исследования или разработки, определяются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дается краткий обзор базы исследования и литературных источников.</a:t>
            </a:r>
          </a:p>
        </p:txBody>
      </p:sp>
      <p:pic>
        <p:nvPicPr>
          <p:cNvPr id="4" name="Picture 2" descr="ÐÐ°ÑÑÐ½Ð¾-ÑÑÐµÐ±Ð½ÑÐ¹ ÐºÐ¾Ð¼Ð¿Ð»ÐµÐºÑ Ð¤Ð£ÐÐÐÐÐÐÐ¢ÐÐÐ¬ÐÐ«Ð ÐÐÐ£ÐÐ ÐÐÐ¢Ð£ Ð¸Ð¼.Ð.Ð­.ÐÐ°ÑÐ¼Ð°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41" y="334340"/>
            <a:ext cx="1206157" cy="120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5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исследования является…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целью исследования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ставятся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конкретные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использовались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методы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сравнительно-сопоставительный метод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помощи которого выявлены черты сходства и различия основных стилевых черт присущих современному тексту контракта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материале русского и английского языков);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структурно-семантического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функционального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позволили определить место текстов контрактов во всем многообразии текстов, имеющихся в рамках конкретного функционального стиля, и установить общую структуру текстов контрактов;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вероятностно-статистические методы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помощью которых оценивались данные для построения относительной надежности модели подъязыка коммерческого контракта.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ÐÐ°ÑÑÐ½Ð¾-ÑÑÐµÐ±Ð½ÑÐ¹ ÐºÐ¾Ð¼Ð¿Ð»ÐµÐºÑ Ð¤Ð£ÐÐÐÐÐÐÐ¢ÐÐÐ¬ÐÐ«Ð ÐÐÐ£ÐÐ ÐÐÐ¢Ð£ Ð¸Ð¼.Ð.Ð­.ÐÐ°ÑÐ¼Ð°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41" y="334340"/>
            <a:ext cx="1206157" cy="120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5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145" y="274638"/>
            <a:ext cx="10612655" cy="80339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768" y="1299411"/>
            <a:ext cx="10680032" cy="487278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ВКРБ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включать не менее двух глав, она может быть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теоретическим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практическим разделами. В основной части ВКРБ приводятся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данные, отражающие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сущность, методику и основные результаты исследования.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ТИПОЛОГИЯ СТИЛЕВЫХ ЧЕРТ И ИХ ЯЗЫКОВАЯ РЕАЛИЗАЦИЯ В РУССКОМ И АНГЛИЙСКОМ ЯЗЫКАХ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II ЛИНГВОСТАТИСТИЧЕСКАЯ ОБРАБОТКА ПОДЪЯЗЫКА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ОММЕРЧЕСКИХ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 И СОСТАВЛЕНИЕ ЧАСТОТНОГО СЛОВАРЯ</a:t>
            </a:r>
          </a:p>
        </p:txBody>
      </p:sp>
      <p:pic>
        <p:nvPicPr>
          <p:cNvPr id="4" name="Picture 2" descr="ÐÐ°ÑÑÐ½Ð¾-ÑÑÐµÐ±Ð½ÑÐ¹ ÐºÐ¾Ð¼Ð¿Ð»ÐµÐºÑ Ð¤Ð£ÐÐÐÐÐÐÐ¢ÐÐÐ¬ÐÐ«Ð ÐÐÐ£ÐÐ ÐÐÐ¢Ð£ Ð¸Ð¼.Ð.Ð­.ÐÐ°ÑÐ¼Ð°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482" y="100364"/>
            <a:ext cx="1206157" cy="120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32987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Стандартная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</Template>
  <TotalTime>222</TotalTime>
  <Words>1556</Words>
  <Application>Microsoft Office PowerPoint</Application>
  <PresentationFormat>Широкоэкранный</PresentationFormat>
  <Paragraphs>143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Blank</vt:lpstr>
      <vt:lpstr>Требования к выпускной квалификационной работе ВКРБ</vt:lpstr>
      <vt:lpstr>Основные требования</vt:lpstr>
      <vt:lpstr>Структура работы</vt:lpstr>
      <vt:lpstr>Аннотация</vt:lpstr>
      <vt:lpstr>Автоматическое извлечение информации о субъектах экономической деятельности из текстов коммерческих контрактов</vt:lpstr>
      <vt:lpstr>Содержание </vt:lpstr>
      <vt:lpstr>Введение</vt:lpstr>
      <vt:lpstr>Формулировки</vt:lpstr>
      <vt:lpstr>Основная часть</vt:lpstr>
      <vt:lpstr>Презентация PowerPoint</vt:lpstr>
      <vt:lpstr>Заключение</vt:lpstr>
      <vt:lpstr>Список использованных источников </vt:lpstr>
      <vt:lpstr>Студенты должны показать знакомство с основными отечественными и зарубежными работами в исследуемой области, включая работы последних 15 лет. </vt:lpstr>
      <vt:lpstr> Список литературы (список использованных источников) оформляется по ГОСТ </vt:lpstr>
      <vt:lpstr>Приложения </vt:lpstr>
      <vt:lpstr>Графическая (иллюстративная) часть ВКРБ</vt:lpstr>
      <vt:lpstr> Оптимизация коммуникативной функции  </vt:lpstr>
      <vt:lpstr>Оптимизация социальной функции языка </vt:lpstr>
      <vt:lpstr>Оптимизация гносеологической функции </vt:lpstr>
      <vt:lpstr>Оптимизация когнитивной функции </vt:lpstr>
      <vt:lpstr>Процедура защиты: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выпускной квалификационной работе ВКРБ</dc:title>
  <dc:creator>415л</dc:creator>
  <cp:lastModifiedBy>Shmundel</cp:lastModifiedBy>
  <cp:revision>24</cp:revision>
  <dcterms:created xsi:type="dcterms:W3CDTF">2019-03-14T15:41:39Z</dcterms:created>
  <dcterms:modified xsi:type="dcterms:W3CDTF">2019-03-20T06:09:58Z</dcterms:modified>
</cp:coreProperties>
</file>